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  <p:sldMasterId id="2147483657" r:id="rId3"/>
  </p:sldMasterIdLst>
  <p:notesMasterIdLst>
    <p:notesMasterId r:id="rId20"/>
  </p:notesMasterIdLst>
  <p:sldIdLst>
    <p:sldId id="258" r:id="rId4"/>
    <p:sldId id="295" r:id="rId5"/>
    <p:sldId id="282" r:id="rId6"/>
    <p:sldId id="277" r:id="rId7"/>
    <p:sldId id="272" r:id="rId8"/>
    <p:sldId id="276" r:id="rId9"/>
    <p:sldId id="285" r:id="rId10"/>
    <p:sldId id="296" r:id="rId11"/>
    <p:sldId id="274" r:id="rId12"/>
    <p:sldId id="271" r:id="rId13"/>
    <p:sldId id="278" r:id="rId14"/>
    <p:sldId id="279" r:id="rId15"/>
    <p:sldId id="292" r:id="rId16"/>
    <p:sldId id="286" r:id="rId17"/>
    <p:sldId id="281" r:id="rId18"/>
    <p:sldId id="29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9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3"/>
    <p:restoredTop sz="87946" autoAdjust="0"/>
  </p:normalViewPr>
  <p:slideViewPr>
    <p:cSldViewPr snapToGrid="0" snapToObjects="1">
      <p:cViewPr varScale="1">
        <p:scale>
          <a:sx n="102" d="100"/>
          <a:sy n="102" d="100"/>
        </p:scale>
        <p:origin x="1384" y="168"/>
      </p:cViewPr>
      <p:guideLst>
        <p:guide orient="horz" pos="2160"/>
        <p:guide pos="2880"/>
        <p:guide orient="horz" pos="1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99BC5-6871-EB4D-89A5-1B2FF64C2C48}" type="datetimeFigureOut">
              <a:rPr lang="en-US" smtClean="0"/>
              <a:t>4/23/18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2806C-A12D-3948-85A7-37278BECA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7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41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4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5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647"/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BD04B-3B86-4BBC-AB80-F3A865035B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7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55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63666-0849-024D-A797-2C460AD47B04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36" tIns="45817" rIns="91636" bIns="45817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007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33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63666-0849-024D-A797-2C460AD47B04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36" tIns="45817" rIns="91636" bIns="45817">
            <a:prstTxWarp prst="textNoShape">
              <a:avLst/>
            </a:prstTxWarp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20141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Missouri (2), Texas, Michigan, Pennsylvania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2806C-A12D-3948-85A7-37278BECA9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  <a:effectLst>
                  <a:outerShdw blurRad="127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3"/>
                </a:solidFill>
                <a:effectLst>
                  <a:outerShdw blurRad="127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3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1" y="680721"/>
            <a:ext cx="8943951" cy="476795"/>
          </a:xfrm>
        </p:spPr>
        <p:txBody>
          <a:bodyPr>
            <a:normAutofit/>
          </a:bodyPr>
          <a:lstStyle>
            <a:lvl1pPr>
              <a:defRPr sz="25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648" y="1371098"/>
            <a:ext cx="8057825" cy="5214380"/>
          </a:xfr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89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1" y="680721"/>
            <a:ext cx="8943951" cy="476795"/>
          </a:xfrm>
        </p:spPr>
        <p:txBody>
          <a:bodyPr>
            <a:normAutofit/>
          </a:bodyPr>
          <a:lstStyle>
            <a:lvl1pPr>
              <a:defRPr sz="250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4648" y="1371098"/>
            <a:ext cx="8057825" cy="5214380"/>
          </a:xfrm>
        </p:spPr>
        <p:txBody>
          <a:bodyPr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727B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FF"/>
              </a:solidFill>
            </a:endParaRPr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04863"/>
            <a:ext cx="8229600" cy="487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514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3" name="Picture 4" descr="Bottom-Banner_hiRe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rebuchet MS" charset="0"/>
          <a:ea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marL="519113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2pPr>
      <a:lvl3pPr marL="8509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3pPr>
      <a:lvl4pPr marL="1095375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4pPr>
      <a:lvl5pPr marL="131445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36600"/>
            <a:ext cx="8229600" cy="4889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66863"/>
            <a:ext cx="8229600" cy="4951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6" descr="Banner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7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0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effectLst/>
          <a:latin typeface="Trebuchet MS"/>
          <a:ea typeface="ＭＳ Ｐゴシック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marL="519113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2pPr>
      <a:lvl3pPr marL="8509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3pPr>
      <a:lvl4pPr marL="1095375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4pPr>
      <a:lvl5pPr marL="131445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36600"/>
            <a:ext cx="8229600" cy="4889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66863"/>
            <a:ext cx="8229600" cy="49514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6" descr="Banner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00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  <a:cs typeface="Trebuchet MS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  <a:cs typeface="Trebuchet MS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  <a:cs typeface="Trebuchet MS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  <a:cs typeface="Trebuchet M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rebuchet MS" charset="0"/>
          <a:ea typeface="ＭＳ Ｐゴシック" charset="0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1pPr>
      <a:lvl2pPr marL="519113" indent="-225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2pPr>
      <a:lvl3pPr marL="8509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3pPr>
      <a:lvl4pPr marL="1095375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4pPr>
      <a:lvl5pPr marL="131445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tiff"/><Relationship Id="rId3" Type="http://schemas.openxmlformats.org/officeDocument/2006/relationships/image" Target="../media/image78.tiff"/><Relationship Id="rId7" Type="http://schemas.openxmlformats.org/officeDocument/2006/relationships/image" Target="../media/image8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tiff"/><Relationship Id="rId5" Type="http://schemas.openxmlformats.org/officeDocument/2006/relationships/image" Target="../media/image24.png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bs24@cornell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tif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26" Type="http://schemas.openxmlformats.org/officeDocument/2006/relationships/image" Target="../media/image41.png"/><Relationship Id="rId3" Type="http://schemas.openxmlformats.org/officeDocument/2006/relationships/image" Target="../media/image18.gif"/><Relationship Id="rId21" Type="http://schemas.openxmlformats.org/officeDocument/2006/relationships/image" Target="../media/image36.jpeg"/><Relationship Id="rId34" Type="http://schemas.openxmlformats.org/officeDocument/2006/relationships/image" Target="../media/image49.tiff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jpeg"/><Relationship Id="rId33" Type="http://schemas.openxmlformats.org/officeDocument/2006/relationships/image" Target="../media/image48.tif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23" Type="http://schemas.openxmlformats.org/officeDocument/2006/relationships/image" Target="../media/image38.jpe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31" Type="http://schemas.openxmlformats.org/officeDocument/2006/relationships/image" Target="../media/image46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Relationship Id="rId27" Type="http://schemas.openxmlformats.org/officeDocument/2006/relationships/image" Target="../media/image42.jpeg"/><Relationship Id="rId30" Type="http://schemas.openxmlformats.org/officeDocument/2006/relationships/image" Target="../media/image45.jpeg"/><Relationship Id="rId8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tiff"/><Relationship Id="rId3" Type="http://schemas.openxmlformats.org/officeDocument/2006/relationships/image" Target="../media/image52.png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tiff"/><Relationship Id="rId5" Type="http://schemas.openxmlformats.org/officeDocument/2006/relationships/image" Target="../media/image53.jpeg"/><Relationship Id="rId4" Type="http://schemas.openxmlformats.org/officeDocument/2006/relationships/image" Target="../media/image25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tiff"/><Relationship Id="rId3" Type="http://schemas.openxmlformats.org/officeDocument/2006/relationships/image" Target="../media/image61.tiff"/><Relationship Id="rId7" Type="http://schemas.openxmlformats.org/officeDocument/2006/relationships/image" Target="../media/image6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tiff"/><Relationship Id="rId5" Type="http://schemas.openxmlformats.org/officeDocument/2006/relationships/image" Target="../media/image63.tiff"/><Relationship Id="rId10" Type="http://schemas.openxmlformats.org/officeDocument/2006/relationships/image" Target="../media/image68.png"/><Relationship Id="rId4" Type="http://schemas.openxmlformats.org/officeDocument/2006/relationships/image" Target="../media/image62.tiff"/><Relationship Id="rId9" Type="http://schemas.openxmlformats.org/officeDocument/2006/relationships/image" Target="../media/image6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7037" y="1744173"/>
            <a:ext cx="87518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>
            <a:lvl1pPr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2pPr>
            <a:lvl3pPr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3pPr>
            <a:lvl4pPr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kumimoji="0"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Trebuchet MS"/>
                <a:cs typeface="Trebuchet MS"/>
              </a:rPr>
              <a:t>Shared Facilities &amp; Industry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05" y="3115773"/>
            <a:ext cx="8751887" cy="687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  <a:buClr>
                <a:srgbClr val="000000"/>
              </a:buClr>
              <a:buSzPct val="70000"/>
              <a:buFont typeface="Wingdings" charset="0"/>
              <a:buNone/>
              <a:tabLst>
                <a:tab pos="457200" algn="l"/>
                <a:tab pos="3429000" algn="l"/>
                <a:tab pos="577215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Jon Shu</a:t>
            </a:r>
          </a:p>
          <a:p>
            <a:pPr algn="ctr">
              <a:spcBef>
                <a:spcPct val="15000"/>
              </a:spcBef>
              <a:buClr>
                <a:srgbClr val="000000"/>
              </a:buClr>
              <a:buSzPct val="70000"/>
              <a:buFont typeface="Wingdings" charset="0"/>
              <a:buNone/>
              <a:tabLst>
                <a:tab pos="457200" algn="l"/>
                <a:tab pos="3429000" algn="l"/>
                <a:tab pos="577215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CCMR Associate Director</a:t>
            </a:r>
          </a:p>
        </p:txBody>
      </p:sp>
    </p:spTree>
    <p:extLst>
      <p:ext uri="{BB962C8B-B14F-4D97-AF65-F5344CB8AC3E}">
        <p14:creationId xmlns:p14="http://schemas.microsoft.com/office/powerpoint/2010/main" val="13742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-101-Sidebar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2" r="-528"/>
          <a:stretch/>
        </p:blipFill>
        <p:spPr>
          <a:xfrm>
            <a:off x="457199" y="1343281"/>
            <a:ext cx="1939159" cy="315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2712" y="1763672"/>
            <a:ext cx="58464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635000" algn="l"/>
              </a:tabLst>
            </a:pPr>
            <a:r>
              <a:rPr lang="en-US" dirty="0">
                <a:latin typeface="+mj-lt"/>
              </a:rPr>
              <a:t>• Presentations from staff, industry success stories</a:t>
            </a:r>
          </a:p>
          <a:p>
            <a:pPr>
              <a:spcAft>
                <a:spcPts val="600"/>
              </a:spcAft>
              <a:tabLst>
                <a:tab pos="635000" algn="l"/>
              </a:tabLst>
            </a:pPr>
            <a:r>
              <a:rPr lang="en-US" dirty="0"/>
              <a:t>• </a:t>
            </a:r>
            <a:r>
              <a:rPr lang="en-US" dirty="0">
                <a:latin typeface="+mj-lt"/>
              </a:rPr>
              <a:t>Facility tours</a:t>
            </a:r>
          </a:p>
          <a:p>
            <a:pPr>
              <a:spcAft>
                <a:spcPts val="600"/>
              </a:spcAft>
              <a:tabLst>
                <a:tab pos="635000" algn="l"/>
              </a:tabLst>
            </a:pPr>
            <a:r>
              <a:rPr lang="en-US" dirty="0"/>
              <a:t>• Lunchtime talk by an industrial user of the facilities</a:t>
            </a:r>
            <a:endParaRPr lang="en-US" dirty="0">
              <a:latin typeface="+mj-lt"/>
            </a:endParaRPr>
          </a:p>
          <a:p>
            <a:pPr>
              <a:spcAft>
                <a:spcPts val="600"/>
              </a:spcAft>
              <a:tabLst>
                <a:tab pos="635000" algn="l"/>
              </a:tabLst>
            </a:pPr>
            <a:r>
              <a:rPr lang="en-US" dirty="0">
                <a:latin typeface="+mj-lt"/>
              </a:rPr>
              <a:t>• 15-30 minutes of instrument time if you bring 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0863" y="1347433"/>
            <a:ext cx="499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rebuchet MS"/>
                <a:cs typeface="Trebuchet MS"/>
              </a:rPr>
              <a:t>Annual 1-day Intro to CCMR Shared Facilities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64" y="4685141"/>
            <a:ext cx="2423228" cy="53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rebuchet MS"/>
                <a:cs typeface="Trebuchet MS"/>
              </a:rPr>
              <a:t>Facility Managers discussing capabilities at Facilities 101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86789" y="4248951"/>
            <a:ext cx="4196304" cy="2390267"/>
            <a:chOff x="6006429" y="4189510"/>
            <a:chExt cx="4196304" cy="2390267"/>
          </a:xfrm>
        </p:grpSpPr>
        <p:grpSp>
          <p:nvGrpSpPr>
            <p:cNvPr id="11" name="Group 10"/>
            <p:cNvGrpSpPr/>
            <p:nvPr/>
          </p:nvGrpSpPr>
          <p:grpSpPr>
            <a:xfrm>
              <a:off x="7774655" y="4189510"/>
              <a:ext cx="2428078" cy="2390267"/>
              <a:chOff x="5151917" y="4472136"/>
              <a:chExt cx="2786594" cy="2743200"/>
            </a:xfrm>
          </p:grpSpPr>
          <p:pic>
            <p:nvPicPr>
              <p:cNvPr id="12" name="Picture 11" descr="C:\Users\jbs24\Desktop\Image1.tif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75"/>
              <a:stretch/>
            </p:blipFill>
            <p:spPr bwMode="auto">
              <a:xfrm>
                <a:off x="5151917" y="4472136"/>
                <a:ext cx="2786594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5328364" y="6738217"/>
                <a:ext cx="76808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320271" y="6738217"/>
                <a:ext cx="776175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500 </a:t>
                </a:r>
                <a:r>
                  <a:rPr lang="en-US" sz="1400" dirty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14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m</a:t>
                </a:r>
                <a:endParaRPr lang="en-US" sz="16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06429" y="4286109"/>
              <a:ext cx="16580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/>
                  </a:solidFill>
                  <a:latin typeface="Trebuchet MS" panose="020B0603020202020204" pitchFamily="34" charset="0"/>
                </a:rPr>
                <a:t>Mg-Phosphate crystals</a:t>
              </a:r>
            </a:p>
          </p:txBody>
        </p: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>
              <a:off x="6939790" y="4854670"/>
              <a:ext cx="1499360" cy="41292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6" descr="Image result for golden paints tube pictur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6046" y="5041578"/>
            <a:ext cx="2616705" cy="1380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0112" y="3918979"/>
            <a:ext cx="2845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rPr>
              <a:t>The Case of the Cloudy Paint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1A02CF9-FF15-E64F-A9DF-467CD88EB7B1}"/>
              </a:ext>
            </a:extLst>
          </p:cNvPr>
          <p:cNvSpPr txBox="1">
            <a:spLocks/>
          </p:cNvSpPr>
          <p:nvPr/>
        </p:nvSpPr>
        <p:spPr bwMode="auto">
          <a:xfrm>
            <a:off x="101370" y="656405"/>
            <a:ext cx="8943951" cy="4767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effectLst/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200" dirty="0"/>
              <a:t>Advertising the Facilities — Facilities 101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5478C2-3AD7-1046-8344-2E9C07B970A5}"/>
              </a:ext>
            </a:extLst>
          </p:cNvPr>
          <p:cNvGrpSpPr/>
          <p:nvPr/>
        </p:nvGrpSpPr>
        <p:grpSpPr>
          <a:xfrm rot="1743471">
            <a:off x="190578" y="5321292"/>
            <a:ext cx="2844340" cy="1238664"/>
            <a:chOff x="6700426" y="799783"/>
            <a:chExt cx="2844340" cy="1238664"/>
          </a:xfrm>
        </p:grpSpPr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428C7D82-45AF-E84D-BDF3-1CA2C80D7F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219">
              <a:off x="6700426" y="799783"/>
              <a:ext cx="2844340" cy="1238664"/>
            </a:xfrm>
            <a:prstGeom prst="star24">
              <a:avLst>
                <a:gd name="adj" fmla="val 375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3AFAE932-DCD2-A642-8849-93321893F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680687">
              <a:off x="7153119" y="963900"/>
              <a:ext cx="1747016" cy="103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00" b="1" dirty="0">
                  <a:solidFill>
                    <a:schemeClr val="bg1"/>
                  </a:solidFill>
                  <a:latin typeface="Trebuchet MS" charset="0"/>
                </a:rPr>
                <a:t>~ 20 % of attendees become facility users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1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200" dirty="0"/>
              <a:t>Typical Questions &amp; Best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E0DF0-0604-9F44-B27C-FF1B37D42DD7}"/>
              </a:ext>
            </a:extLst>
          </p:cNvPr>
          <p:cNvSpPr txBox="1"/>
          <p:nvPr/>
        </p:nvSpPr>
        <p:spPr>
          <a:xfrm>
            <a:off x="346286" y="1310434"/>
            <a:ext cx="38860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Common questions from companies: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 send samples for analysis?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 see the instrument schedule?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 reserve time on the instrument?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I come in at any time (day/night)?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be there when you run the samples?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we set up an NDA?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A0A69-1E01-BB48-8910-92370ABE439F}"/>
              </a:ext>
            </a:extLst>
          </p:cNvPr>
          <p:cNvSpPr txBox="1"/>
          <p:nvPr/>
        </p:nvSpPr>
        <p:spPr>
          <a:xfrm>
            <a:off x="4747472" y="1310434"/>
            <a:ext cx="4238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Strive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Transparency (</a:t>
            </a:r>
            <a:r>
              <a:rPr lang="en-US" sz="2400" i="1" dirty="0"/>
              <a:t>e.g. </a:t>
            </a:r>
            <a:r>
              <a:rPr lang="en-US" sz="2400" dirty="0"/>
              <a:t>all instrument rates posted online, registration)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Clear explanation of data &amp; 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Quick turnaround times (1-3 days)</a:t>
            </a:r>
          </a:p>
        </p:txBody>
      </p:sp>
    </p:spTree>
    <p:extLst>
      <p:ext uri="{BB962C8B-B14F-4D97-AF65-F5344CB8AC3E}">
        <p14:creationId xmlns:p14="http://schemas.microsoft.com/office/powerpoint/2010/main" val="82533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200" dirty="0"/>
              <a:t>Advertising the Facilities — cont’d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87534-2D07-1B47-8129-994C466719A8}"/>
              </a:ext>
            </a:extLst>
          </p:cNvPr>
          <p:cNvSpPr txBox="1"/>
          <p:nvPr/>
        </p:nvSpPr>
        <p:spPr>
          <a:xfrm>
            <a:off x="415732" y="1947453"/>
            <a:ext cx="44687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Companies come to us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Referrals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Facilities 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Industrial Partnerships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Website, </a:t>
            </a:r>
            <a:r>
              <a:rPr lang="en-US" sz="2400" dirty="0" err="1"/>
              <a:t>MRFN.org</a:t>
            </a:r>
            <a:r>
              <a:rPr lang="en-US" sz="2400" dirty="0"/>
              <a:t>, Google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2EFA6D-3245-844F-AB4B-CE2F0A175424}"/>
              </a:ext>
            </a:extLst>
          </p:cNvPr>
          <p:cNvGrpSpPr/>
          <p:nvPr/>
        </p:nvGrpSpPr>
        <p:grpSpPr>
          <a:xfrm>
            <a:off x="4862654" y="1947453"/>
            <a:ext cx="3894399" cy="4065262"/>
            <a:chOff x="4862654" y="1947453"/>
            <a:chExt cx="3894399" cy="40652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93A934-C065-A84E-9E7C-3EBBEDCD520E}"/>
                </a:ext>
              </a:extLst>
            </p:cNvPr>
            <p:cNvGrpSpPr/>
            <p:nvPr/>
          </p:nvGrpSpPr>
          <p:grpSpPr>
            <a:xfrm>
              <a:off x="5073230" y="1947453"/>
              <a:ext cx="3215585" cy="3234265"/>
              <a:chOff x="435142" y="1716066"/>
              <a:chExt cx="3215585" cy="323426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988751F9-121E-764F-A418-21E0AAD9C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142" y="2814431"/>
                <a:ext cx="3215585" cy="21359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42C6171-8608-864E-B177-E055F7596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017" y="1716066"/>
                <a:ext cx="2804887" cy="974329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29DCC8-1393-7745-B878-251C555078E1}"/>
                </a:ext>
              </a:extLst>
            </p:cNvPr>
            <p:cNvSpPr txBox="1"/>
            <p:nvPr/>
          </p:nvSpPr>
          <p:spPr>
            <a:xfrm>
              <a:off x="4862654" y="5181718"/>
              <a:ext cx="389439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Exhibitor booth in vendor hall</a:t>
              </a:r>
            </a:p>
            <a:p>
              <a:pPr algn="ctr"/>
              <a:r>
                <a:rPr lang="en-US" sz="2400" dirty="0"/>
                <a:t>Fall 2016 &amp;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3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8644-47B2-0E4C-886C-17F3885B81CD}"/>
              </a:ext>
            </a:extLst>
          </p:cNvPr>
          <p:cNvSpPr txBox="1">
            <a:spLocks/>
          </p:cNvSpPr>
          <p:nvPr/>
        </p:nvSpPr>
        <p:spPr>
          <a:xfrm>
            <a:off x="101370" y="656405"/>
            <a:ext cx="8943951" cy="4767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200" dirty="0"/>
              <a:t>CCMR Seed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F4A2F0-6370-8C41-842B-9351D0C4780A}"/>
              </a:ext>
            </a:extLst>
          </p:cNvPr>
          <p:cNvSpPr txBox="1"/>
          <p:nvPr/>
        </p:nvSpPr>
        <p:spPr>
          <a:xfrm>
            <a:off x="1604103" y="1386502"/>
            <a:ext cx="6127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science, materials-related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risk, high reward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 years funding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1-2 graduate student endeavor, &lt;$50k for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have plan for growth, future funding (</a:t>
            </a:r>
            <a:r>
              <a:rPr lang="en-US" sz="2400" i="1" dirty="0"/>
              <a:t>e.g., </a:t>
            </a:r>
            <a:r>
              <a:rPr lang="en-US" sz="2400" dirty="0"/>
              <a:t>SBIR, private, future IRG, etc.)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A0A0F7-CC89-DD45-B308-EF671A15C748}"/>
              </a:ext>
            </a:extLst>
          </p:cNvPr>
          <p:cNvGrpSpPr/>
          <p:nvPr/>
        </p:nvGrpSpPr>
        <p:grpSpPr>
          <a:xfrm>
            <a:off x="631767" y="4460192"/>
            <a:ext cx="3525324" cy="1999702"/>
            <a:chOff x="631767" y="4460192"/>
            <a:chExt cx="3525324" cy="1999702"/>
          </a:xfrm>
        </p:grpSpPr>
        <p:pic>
          <p:nvPicPr>
            <p:cNvPr id="4" name="Picture 3" descr="Novomer_2.gif">
              <a:extLst>
                <a:ext uri="{FF2B5EF4-FFF2-40B4-BE49-F238E27FC236}">
                  <a16:creationId xmlns:a16="http://schemas.microsoft.com/office/drawing/2014/main" id="{2C02509E-B711-9843-94E0-4E6B1AFF3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5551" y="4460192"/>
              <a:ext cx="2228729" cy="65251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959580-5004-C546-8638-39B96A652290}"/>
                </a:ext>
              </a:extLst>
            </p:cNvPr>
            <p:cNvSpPr txBox="1"/>
            <p:nvPr/>
          </p:nvSpPr>
          <p:spPr>
            <a:xfrm>
              <a:off x="631767" y="5259565"/>
              <a:ext cx="35253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2004 Seed</a:t>
              </a:r>
            </a:p>
            <a:p>
              <a:pPr algn="ctr"/>
              <a:r>
                <a:rPr lang="en-US" dirty="0"/>
                <a:t>Sustainable polymers</a:t>
              </a:r>
            </a:p>
            <a:p>
              <a:pPr algn="ctr"/>
              <a:r>
                <a:rPr lang="en-US" dirty="0"/>
                <a:t>Cornell licensed technology</a:t>
              </a:r>
            </a:p>
            <a:p>
              <a:pPr algn="ctr"/>
              <a:r>
                <a:rPr lang="en-US" dirty="0"/>
                <a:t>Purchased by Saudi Aramco in 2016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B345D28-51BB-054A-AB26-3301226B2F28}"/>
              </a:ext>
            </a:extLst>
          </p:cNvPr>
          <p:cNvGrpSpPr/>
          <p:nvPr/>
        </p:nvGrpSpPr>
        <p:grpSpPr>
          <a:xfrm>
            <a:off x="4742120" y="4602924"/>
            <a:ext cx="2767809" cy="1579971"/>
            <a:chOff x="4742120" y="4602924"/>
            <a:chExt cx="2767809" cy="1579971"/>
          </a:xfrm>
        </p:grpSpPr>
        <p:pic>
          <p:nvPicPr>
            <p:cNvPr id="5" name="Picture 17">
              <a:extLst>
                <a:ext uri="{FF2B5EF4-FFF2-40B4-BE49-F238E27FC236}">
                  <a16:creationId xmlns:a16="http://schemas.microsoft.com/office/drawing/2014/main" id="{8D244514-49B8-BE43-BE09-E179A469D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845" y="4602924"/>
              <a:ext cx="1682359" cy="56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FE8F9D-E95E-D94E-AA9F-3A9758111876}"/>
                </a:ext>
              </a:extLst>
            </p:cNvPr>
            <p:cNvSpPr txBox="1"/>
            <p:nvPr/>
          </p:nvSpPr>
          <p:spPr>
            <a:xfrm>
              <a:off x="4742120" y="5259565"/>
              <a:ext cx="276780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2006 Seed</a:t>
              </a:r>
            </a:p>
            <a:p>
              <a:pPr algn="ctr"/>
              <a:r>
                <a:rPr lang="en-US" dirty="0"/>
                <a:t>Functional ionic liquids</a:t>
              </a:r>
            </a:p>
            <a:p>
              <a:pPr algn="ctr"/>
              <a:r>
                <a:rPr lang="en-US" dirty="0"/>
                <a:t>Cornell licensed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5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 Partnerships Program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3EE80D-17F5-4043-A09B-4CEE1CFB8DE4}"/>
              </a:ext>
            </a:extLst>
          </p:cNvPr>
          <p:cNvGrpSpPr/>
          <p:nvPr/>
        </p:nvGrpSpPr>
        <p:grpSpPr>
          <a:xfrm>
            <a:off x="427296" y="1645477"/>
            <a:ext cx="4210053" cy="2739897"/>
            <a:chOff x="538124" y="1801090"/>
            <a:chExt cx="4210053" cy="273989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939D3D-DAE9-BD4E-A4B9-CEF07C99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017" y="2510687"/>
              <a:ext cx="1881193" cy="14098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7E528B-F591-D849-8789-D4C0B1456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5118" y="2423773"/>
              <a:ext cx="1810368" cy="1496718"/>
            </a:xfrm>
            <a:prstGeom prst="rect">
              <a:avLst/>
            </a:prstGeom>
          </p:spPr>
        </p:pic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81FC4DB-B56A-DD41-8FFE-15BCD0B79373}"/>
                </a:ext>
              </a:extLst>
            </p:cNvPr>
            <p:cNvSpPr/>
            <p:nvPr/>
          </p:nvSpPr>
          <p:spPr>
            <a:xfrm>
              <a:off x="538124" y="1801090"/>
              <a:ext cx="4210053" cy="2739897"/>
            </a:xfrm>
            <a:prstGeom prst="round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4" descr="http://www.ccmr.cornell.edu/sites/default/files/sites/default/files/pictures/Michele%20web.jpg">
            <a:extLst>
              <a:ext uri="{FF2B5EF4-FFF2-40B4-BE49-F238E27FC236}">
                <a16:creationId xmlns:a16="http://schemas.microsoft.com/office/drawing/2014/main" id="{079E69FA-4B2A-284B-9935-B976EC36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79" y="4873335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9229BAD0-2C30-424D-B251-9F406E0C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71" y="6300356"/>
            <a:ext cx="381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Michèle van de Walle, Ph. D., M. B. A.</a:t>
            </a: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Industrial Partnerships Director</a:t>
            </a: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400" b="1" dirty="0">
              <a:solidFill>
                <a:schemeClr val="accent2"/>
              </a:solidFill>
              <a:latin typeface="+mn-lt"/>
            </a:endParaRPr>
          </a:p>
          <a:p>
            <a:pPr marL="457200" indent="-457200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pic>
        <p:nvPicPr>
          <p:cNvPr id="17" name="Picture 2" descr="http://www.ccmr.cornell.edu/sites/default/files/sites/default/files/pictures/John%20web.jpg">
            <a:extLst>
              <a:ext uri="{FF2B5EF4-FFF2-40B4-BE49-F238E27FC236}">
                <a16:creationId xmlns:a16="http://schemas.microsoft.com/office/drawing/2014/main" id="{CFADA4A6-8109-044C-A9E7-E96050550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549" y="4873335"/>
            <a:ext cx="1371601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37D095-8F51-CA48-8F67-7723F1994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264" y="6300356"/>
            <a:ext cx="3059008" cy="5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</a:rPr>
              <a:t>John Sinnott</a:t>
            </a:r>
          </a:p>
          <a:p>
            <a:pPr marL="457200" indent="-4572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</a:rPr>
              <a:t>Industrial Partnerships Manager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631EB4-893A-4442-8A9B-415817834FBE}"/>
              </a:ext>
            </a:extLst>
          </p:cNvPr>
          <p:cNvSpPr txBox="1"/>
          <p:nvPr/>
        </p:nvSpPr>
        <p:spPr>
          <a:xfrm>
            <a:off x="5425478" y="1415473"/>
            <a:ext cx="3510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Jumpstart</a:t>
            </a:r>
            <a:r>
              <a:rPr lang="en-US" dirty="0"/>
              <a:t> – Solving technical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Partnered with Cornell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 to $5k matched to $10k from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Semester-long project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CFBE8-9D60-D146-98A7-B9024EED1101}"/>
              </a:ext>
            </a:extLst>
          </p:cNvPr>
          <p:cNvSpPr txBox="1"/>
          <p:nvPr/>
        </p:nvSpPr>
        <p:spPr>
          <a:xfrm>
            <a:off x="5425478" y="3225219"/>
            <a:ext cx="3510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Invest</a:t>
            </a:r>
            <a:r>
              <a:rPr lang="en-US" dirty="0"/>
              <a:t> Gift-Based Program: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Tax-deductible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amount, typically $5k - $75k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overhead (10%)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deliverables, trust-based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Fast, no negotiated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66221-445D-D84B-8EF1-44981B2779B5}"/>
              </a:ext>
            </a:extLst>
          </p:cNvPr>
          <p:cNvSpPr txBox="1"/>
          <p:nvPr/>
        </p:nvSpPr>
        <p:spPr>
          <a:xfrm>
            <a:off x="2953615" y="3685012"/>
            <a:ext cx="1090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</a:rPr>
              <a:t>INVEST</a:t>
            </a:r>
          </a:p>
        </p:txBody>
      </p:sp>
    </p:spTree>
    <p:extLst>
      <p:ext uri="{BB962C8B-B14F-4D97-AF65-F5344CB8AC3E}">
        <p14:creationId xmlns:p14="http://schemas.microsoft.com/office/powerpoint/2010/main" val="197912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200" dirty="0"/>
              <a:t>Intellectual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65983-8DD1-C549-B34D-9970607DA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205" y="1741930"/>
            <a:ext cx="2915940" cy="65251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555769-F2A9-1444-938F-DB95486BCA62}"/>
              </a:ext>
            </a:extLst>
          </p:cNvPr>
          <p:cNvSpPr txBox="1"/>
          <p:nvPr/>
        </p:nvSpPr>
        <p:spPr>
          <a:xfrm>
            <a:off x="1009567" y="2543415"/>
            <a:ext cx="403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Identify, Patent</a:t>
            </a:r>
            <a:r>
              <a:rPr lang="en-US" sz="2000" dirty="0"/>
              <a:t>, </a:t>
            </a:r>
            <a:r>
              <a:rPr lang="en-US" sz="2000" b="1" dirty="0"/>
              <a:t>License</a:t>
            </a:r>
          </a:p>
        </p:txBody>
      </p:sp>
      <p:pic>
        <p:nvPicPr>
          <p:cNvPr id="5" name="Picture 4" descr="Novomer_2.gif">
            <a:extLst>
              <a:ext uri="{FF2B5EF4-FFF2-40B4-BE49-F238E27FC236}">
                <a16:creationId xmlns:a16="http://schemas.microsoft.com/office/drawing/2014/main" id="{DB134C6F-56B8-1747-B9F9-A1391065A5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751" y="1512466"/>
            <a:ext cx="2228729" cy="652518"/>
          </a:xfrm>
          <a:prstGeom prst="rect">
            <a:avLst/>
          </a:prstGeom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28DF5686-DD18-A449-AF5B-EDCA85589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751" y="3057023"/>
            <a:ext cx="1682359" cy="5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27C2F-B0F8-CD44-B0A7-D60C59D6C6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60" y="4753850"/>
            <a:ext cx="2491150" cy="572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1B1EE3-CF20-6045-80A3-BD38906443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389" y="4750765"/>
            <a:ext cx="2279736" cy="575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CB9C5-9D85-1E4B-BA22-72753D6E8DF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842" y="4926766"/>
            <a:ext cx="1727200" cy="38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3A8482-A75D-AD48-AEFB-B7F7B7919C6C}"/>
              </a:ext>
            </a:extLst>
          </p:cNvPr>
          <p:cNvSpPr txBox="1"/>
          <p:nvPr/>
        </p:nvSpPr>
        <p:spPr>
          <a:xfrm>
            <a:off x="483032" y="2681833"/>
            <a:ext cx="48047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r>
              <a:rPr lang="en-US" sz="2000" dirty="0"/>
              <a:t>		Royalties split:</a:t>
            </a:r>
          </a:p>
          <a:p>
            <a:r>
              <a:rPr lang="en-US" sz="2000" dirty="0"/>
              <a:t>		~1/3 to CTL office</a:t>
            </a:r>
          </a:p>
          <a:p>
            <a:r>
              <a:rPr lang="en-US" sz="2000" dirty="0"/>
              <a:t>		~1/3 to college where IP originated</a:t>
            </a:r>
          </a:p>
          <a:p>
            <a:r>
              <a:rPr lang="en-US" sz="2000" dirty="0"/>
              <a:t>		~1/3 to inventor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225DE-0148-BA47-AA63-4F2AD0E1F26F}"/>
              </a:ext>
            </a:extLst>
          </p:cNvPr>
          <p:cNvSpPr txBox="1"/>
          <p:nvPr/>
        </p:nvSpPr>
        <p:spPr>
          <a:xfrm>
            <a:off x="101980" y="5307766"/>
            <a:ext cx="3075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Nanostructured silicon to improve energy density </a:t>
            </a:r>
          </a:p>
          <a:p>
            <a:pPr algn="ctr"/>
            <a:r>
              <a:rPr lang="en-US" dirty="0"/>
              <a:t>of Li-ion batteries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Facility 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F3035-05AB-8745-B505-E270FD2A5393}"/>
              </a:ext>
            </a:extLst>
          </p:cNvPr>
          <p:cNvSpPr txBox="1"/>
          <p:nvPr/>
        </p:nvSpPr>
        <p:spPr>
          <a:xfrm>
            <a:off x="3399539" y="5323398"/>
            <a:ext cx="272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Polymer membranes for fuel cells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Jumpstart, Facility 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5484FC-D8F2-2843-9EB9-80213CE398F4}"/>
              </a:ext>
            </a:extLst>
          </p:cNvPr>
          <p:cNvSpPr txBox="1"/>
          <p:nvPr/>
        </p:nvSpPr>
        <p:spPr>
          <a:xfrm>
            <a:off x="6271593" y="5348256"/>
            <a:ext cx="2723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Nanofibers for filtration and energy storage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Invest, Facility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610839-4929-4842-9BDE-150568D5C984}"/>
              </a:ext>
            </a:extLst>
          </p:cNvPr>
          <p:cNvSpPr txBox="1"/>
          <p:nvPr/>
        </p:nvSpPr>
        <p:spPr>
          <a:xfrm>
            <a:off x="5850833" y="3730105"/>
            <a:ext cx="314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Ionic liquids for energy storage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Seed, Jumpstart, Facility use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33B04E-36FF-5042-B82F-5C909CE89DCF}"/>
              </a:ext>
            </a:extLst>
          </p:cNvPr>
          <p:cNvSpPr txBox="1"/>
          <p:nvPr/>
        </p:nvSpPr>
        <p:spPr>
          <a:xfrm>
            <a:off x="5850832" y="2169601"/>
            <a:ext cx="314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Sustainable polymers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Seed, Invest, Facility use</a:t>
            </a:r>
          </a:p>
        </p:txBody>
      </p:sp>
    </p:spTree>
    <p:extLst>
      <p:ext uri="{BB962C8B-B14F-4D97-AF65-F5344CB8AC3E}">
        <p14:creationId xmlns:p14="http://schemas.microsoft.com/office/powerpoint/2010/main" val="229056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400" dirty="0"/>
              <a:t>Our Challenges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D61B6-BE62-8943-982A-99DEB4486A7E}"/>
              </a:ext>
            </a:extLst>
          </p:cNvPr>
          <p:cNvSpPr txBox="1"/>
          <p:nvPr/>
        </p:nvSpPr>
        <p:spPr>
          <a:xfrm>
            <a:off x="1718596" y="1636802"/>
            <a:ext cx="636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Geographical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Quick service turnaround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Different and varying needs </a:t>
            </a:r>
            <a:r>
              <a:rPr lang="en-US" sz="2400" i="1" dirty="0"/>
              <a:t>vs. </a:t>
            </a:r>
            <a:r>
              <a:rPr lang="en-US" sz="2400" dirty="0"/>
              <a:t>academics (</a:t>
            </a:r>
            <a:r>
              <a:rPr lang="en-US" sz="2400" i="1" dirty="0"/>
              <a:t>e.g. </a:t>
            </a:r>
            <a:r>
              <a:rPr lang="en-US" sz="2400" dirty="0"/>
              <a:t>ISO standards)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Staffing and instrument concerns if industry revenue significantly increases (or decreases)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an employee working with us leaves a company we often lose contact w/company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852BD-0056-A047-932D-28EBB0DA5FE8}"/>
              </a:ext>
            </a:extLst>
          </p:cNvPr>
          <p:cNvSpPr txBox="1"/>
          <p:nvPr/>
        </p:nvSpPr>
        <p:spPr>
          <a:xfrm>
            <a:off x="6894786" y="6117021"/>
            <a:ext cx="194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607-255-9833</a:t>
            </a:r>
          </a:p>
          <a:p>
            <a:pPr algn="r"/>
            <a:r>
              <a:rPr lang="en-US" dirty="0">
                <a:hlinkClick r:id="rId3"/>
              </a:rPr>
              <a:t>jbs24@cornell.edu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Interacting with Industry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93F8C8-BE7D-8049-8368-F7208E839704}"/>
              </a:ext>
            </a:extLst>
          </p:cNvPr>
          <p:cNvSpPr txBox="1"/>
          <p:nvPr/>
        </p:nvSpPr>
        <p:spPr>
          <a:xfrm>
            <a:off x="658107" y="4571760"/>
            <a:ext cx="29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rebuchet MS"/>
                <a:cs typeface="Trebuchet MS"/>
              </a:rPr>
              <a:t>Analytical service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rebuchet MS"/>
                <a:cs typeface="Trebuchet MS"/>
              </a:rPr>
              <a:t>Instrument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16E57-1D6E-D746-AD71-CD739A8FE9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98" y="2108866"/>
            <a:ext cx="3320070" cy="2213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AB7D0-402A-524A-A996-EF24F27CB9D6}"/>
              </a:ext>
            </a:extLst>
          </p:cNvPr>
          <p:cNvSpPr/>
          <p:nvPr/>
        </p:nvSpPr>
        <p:spPr>
          <a:xfrm>
            <a:off x="4780815" y="5218091"/>
            <a:ext cx="3554846" cy="101339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CCMR Seed Program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277509" y="1921299"/>
            <a:ext cx="4561457" cy="2869933"/>
            <a:chOff x="4274817" y="3368307"/>
            <a:chExt cx="4561457" cy="28699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CB9286-118E-5D40-93FF-9AAE447012C0}"/>
                </a:ext>
              </a:extLst>
            </p:cNvPr>
            <p:cNvGrpSpPr/>
            <p:nvPr/>
          </p:nvGrpSpPr>
          <p:grpSpPr>
            <a:xfrm>
              <a:off x="4274817" y="3368307"/>
              <a:ext cx="4561457" cy="2869933"/>
              <a:chOff x="4483865" y="1810106"/>
              <a:chExt cx="4561457" cy="28699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8C451EC-F221-034E-91CB-E07DD2E53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49178" y="2095862"/>
                <a:ext cx="2318899" cy="496907"/>
              </a:xfrm>
              <a:prstGeom prst="rect">
                <a:avLst/>
              </a:prstGeom>
              <a:solidFill>
                <a:srgbClr val="189298"/>
              </a:solidFill>
            </p:spPr>
          </p:pic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181FC4DB-B56A-DD41-8FFE-15BCD0B79373}"/>
                  </a:ext>
                </a:extLst>
              </p:cNvPr>
              <p:cNvSpPr/>
              <p:nvPr/>
            </p:nvSpPr>
            <p:spPr>
              <a:xfrm>
                <a:off x="4483865" y="1810106"/>
                <a:ext cx="4561457" cy="2869933"/>
              </a:xfrm>
              <a:prstGeom prst="round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4492752"/>
              <a:ext cx="2743200" cy="12765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9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20DC5A81-22CB-E040-A82D-2D2673D10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466" y="2370219"/>
            <a:ext cx="3396519" cy="2970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8545" y="3040458"/>
            <a:ext cx="1516786" cy="1884348"/>
          </a:xfrm>
          <a:prstGeom prst="rect">
            <a:avLst/>
          </a:prstGeom>
          <a:effectLst>
            <a:outerShdw blurRad="114300" dist="63500" dir="7680000">
              <a:srgbClr val="000000">
                <a:alpha val="79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51" y="1363358"/>
            <a:ext cx="1652182" cy="1181643"/>
          </a:xfrm>
          <a:prstGeom prst="rect">
            <a:avLst/>
          </a:prstGeom>
          <a:effectLst>
            <a:outerShdw blurRad="190500" dist="38100" dir="7560000">
              <a:srgbClr val="000000">
                <a:alpha val="88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657" y="3868704"/>
            <a:ext cx="923064" cy="2503621"/>
          </a:xfrm>
          <a:prstGeom prst="rect">
            <a:avLst/>
          </a:prstGeom>
          <a:effectLst>
            <a:outerShdw blurRad="165100" dist="76200" dir="7680000">
              <a:srgbClr val="000000">
                <a:alpha val="62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612" y="5510132"/>
            <a:ext cx="1393629" cy="1220606"/>
          </a:xfrm>
          <a:prstGeom prst="rect">
            <a:avLst/>
          </a:prstGeom>
          <a:effectLst>
            <a:outerShdw blurRad="114300" dist="63500" dir="7680000">
              <a:srgbClr val="000000">
                <a:alpha val="79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690" y="1144332"/>
            <a:ext cx="1247975" cy="132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413" y="5267755"/>
            <a:ext cx="1678758" cy="119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7380000">
              <a:srgbClr val="000000">
                <a:alpha val="79000"/>
              </a:srgbClr>
            </a:outerShdw>
          </a:effec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8"/>
          <a:stretch>
            <a:fillRect/>
          </a:stretch>
        </p:blipFill>
        <p:spPr bwMode="auto">
          <a:xfrm>
            <a:off x="493169" y="4034835"/>
            <a:ext cx="1157208" cy="1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7380000">
              <a:srgbClr val="000000">
                <a:alpha val="79000"/>
              </a:srgbClr>
            </a:outerShdw>
          </a:effectLst>
        </p:spPr>
      </p:pic>
      <p:sp>
        <p:nvSpPr>
          <p:cNvPr id="25" name="TextBox 24"/>
          <p:cNvSpPr txBox="1"/>
          <p:nvPr/>
        </p:nvSpPr>
        <p:spPr>
          <a:xfrm>
            <a:off x="7516812" y="2831914"/>
            <a:ext cx="180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Cryo</a:t>
            </a:r>
            <a:r>
              <a:rPr lang="en-US" sz="2800" dirty="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-TEM</a:t>
            </a:r>
          </a:p>
          <a:p>
            <a:r>
              <a:rPr lang="en-US" sz="2800" dirty="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STEM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8704" y="6304260"/>
            <a:ext cx="168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UltraSTEM</a:t>
            </a:r>
            <a:endParaRPr lang="en-US" sz="2400" dirty="0">
              <a:solidFill>
                <a:schemeClr val="accent6"/>
              </a:solidFill>
              <a:effectLst>
                <a:outerShdw blurRad="50800" dist="38100" dir="7560000">
                  <a:srgbClr val="000000">
                    <a:alpha val="76000"/>
                  </a:srgbClr>
                </a:outerShdw>
              </a:effectLst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133690"/>
            <a:ext cx="1626654" cy="11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63500" dir="7380000">
              <a:srgbClr val="000000">
                <a:alpha val="79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789988" y="5181600"/>
            <a:ext cx="11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XRD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00475" y="6150595"/>
            <a:ext cx="149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Raman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79951" y="1137785"/>
            <a:ext cx="89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XPS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28FC2-C3A3-4831-9E2D-C4F256F9CB1D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54180"/>
            <a:ext cx="1696813" cy="175546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4340" y="297988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PPMS</a:t>
            </a:r>
            <a:endParaRPr lang="en-US" sz="2800" dirty="0">
              <a:solidFill>
                <a:srgbClr val="CD6B00"/>
              </a:solidFill>
              <a:effectLst>
                <a:outerShdw blurRad="50800" dist="38100" dir="756000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86813" y="106039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Maldi</a:t>
            </a:r>
            <a:endParaRPr lang="en-US" sz="2800" dirty="0">
              <a:solidFill>
                <a:srgbClr val="CD6B00"/>
              </a:solidFill>
              <a:effectLst>
                <a:outerShdw blurRad="50800" dist="38100" dir="756000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4316" y="5112743"/>
            <a:ext cx="11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D6B00"/>
                </a:solidFill>
                <a:effectLst>
                  <a:outerShdw blurRad="50800" dist="38100" dir="7560000">
                    <a:srgbClr val="000000">
                      <a:alpha val="76000"/>
                    </a:srgbClr>
                  </a:outerShdw>
                </a:effectLst>
              </a:rPr>
              <a:t>SEM</a:t>
            </a:r>
            <a:endParaRPr lang="en-US" sz="2800" dirty="0">
              <a:solidFill>
                <a:srgbClr val="CD6B00"/>
              </a:solidFill>
              <a:effectLst>
                <a:outerShdw blurRad="50800" dist="38100" dir="756000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A08B14F9-2966-814C-A407-6B79D12F6472}"/>
              </a:ext>
            </a:extLst>
          </p:cNvPr>
          <p:cNvSpPr txBox="1">
            <a:spLocks/>
          </p:cNvSpPr>
          <p:nvPr/>
        </p:nvSpPr>
        <p:spPr>
          <a:xfrm>
            <a:off x="101370" y="656405"/>
            <a:ext cx="8943951" cy="4767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Resources &amp; Expertise</a:t>
            </a:r>
          </a:p>
        </p:txBody>
      </p:sp>
    </p:spTree>
    <p:extLst>
      <p:ext uri="{BB962C8B-B14F-4D97-AF65-F5344CB8AC3E}">
        <p14:creationId xmlns:p14="http://schemas.microsoft.com/office/powerpoint/2010/main" val="32685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200" dirty="0"/>
              <a:t>Industry User Metrics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338A60-CA06-724D-937C-FEC8F483A94C}"/>
              </a:ext>
            </a:extLst>
          </p:cNvPr>
          <p:cNvGrpSpPr/>
          <p:nvPr/>
        </p:nvGrpSpPr>
        <p:grpSpPr>
          <a:xfrm>
            <a:off x="101370" y="1321723"/>
            <a:ext cx="7277758" cy="5174531"/>
            <a:chOff x="101370" y="1321723"/>
            <a:chExt cx="7277758" cy="51745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7B5C17-3254-1D45-8691-80D3B5973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370" y="1321723"/>
              <a:ext cx="7277758" cy="51745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EF5FB6-DEBD-A34F-8EC0-94CE578C9E8B}"/>
                </a:ext>
              </a:extLst>
            </p:cNvPr>
            <p:cNvSpPr txBox="1"/>
            <p:nvPr/>
          </p:nvSpPr>
          <p:spPr>
            <a:xfrm>
              <a:off x="1967302" y="5580285"/>
              <a:ext cx="3182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Industry Usage ($) by Technique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A6A000E-62C5-E847-BDA6-5A60952163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406" y="3958970"/>
            <a:ext cx="4031343" cy="30355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6CEC0B-1419-364D-A551-000CD4DF3572}"/>
              </a:ext>
            </a:extLst>
          </p:cNvPr>
          <p:cNvSpPr txBox="1"/>
          <p:nvPr/>
        </p:nvSpPr>
        <p:spPr>
          <a:xfrm>
            <a:off x="5765037" y="1213932"/>
            <a:ext cx="3412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Annual metrics: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600 Cornell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~55 External academics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~45 Industry users from 30+ companies. ~10-12% of total revenue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319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5"/>
          <p:cNvSpPr txBox="1">
            <a:spLocks/>
          </p:cNvSpPr>
          <p:nvPr/>
        </p:nvSpPr>
        <p:spPr>
          <a:xfrm>
            <a:off x="457200" y="771525"/>
            <a:ext cx="8229600" cy="457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Trebuchet MS" charset="0"/>
                <a:cs typeface="Gill Sans" charset="0"/>
              </a:rPr>
              <a:t>Facility Users from Industry </a:t>
            </a:r>
            <a:r>
              <a:rPr lang="en-US" sz="2000" dirty="0">
                <a:solidFill>
                  <a:prstClr val="black"/>
                </a:solidFill>
                <a:latin typeface="Trebuchet MS" charset="0"/>
                <a:cs typeface="Gill Sans" charset="0"/>
              </a:rPr>
              <a:t>(2011-2017, partial list)</a:t>
            </a:r>
          </a:p>
        </p:txBody>
      </p:sp>
      <p:pic>
        <p:nvPicPr>
          <p:cNvPr id="22" name="Picture 21" descr="P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1" y="4677415"/>
            <a:ext cx="2417646" cy="4234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555" y="1694720"/>
            <a:ext cx="1781175" cy="461787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666" y="3040171"/>
            <a:ext cx="881938" cy="42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</p:pic>
      <p:pic>
        <p:nvPicPr>
          <p:cNvPr id="26" name="Picture 25" descr="Novomer_2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303" y="2057965"/>
            <a:ext cx="1659149" cy="485759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40" y="2295769"/>
            <a:ext cx="2398841" cy="30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88" y="1370392"/>
            <a:ext cx="1753873" cy="2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2420" y="2843570"/>
            <a:ext cx="1682359" cy="56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Z:\03-Industrial-Outreach\05-Images\sm biz logos and images\cerion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109" y="1413093"/>
            <a:ext cx="2007808" cy="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149" y="3711649"/>
            <a:ext cx="138849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4189" y="1988944"/>
            <a:ext cx="17303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C:\Users\jf268.CORNELL\Desktop\imgres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937" y="3997491"/>
            <a:ext cx="1528063" cy="9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jf268.CORNELL\Desktop\seagate-168x168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0" y="2283670"/>
            <a:ext cx="912654" cy="9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jf268.CORNELL\Desktop\imgr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087" y="4359358"/>
            <a:ext cx="181538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C:\Users\jf268.CORNELL\Desktop\imgres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193" y="2416244"/>
            <a:ext cx="1662113" cy="7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jf268.CORNELL\Desktop\imgres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8929" y="3559530"/>
            <a:ext cx="18478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9" descr="C:\Users\jf268.CORNELL\Desktop\h_topbanner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689" y="3648742"/>
            <a:ext cx="1666180" cy="4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:\Users\jf268.CORNELL\Desktop\imgres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63" y="6188378"/>
            <a:ext cx="1529773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3" descr="C:\Users\jf268.CORNELL\Desktop\imgres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9095" y="5782935"/>
            <a:ext cx="1380406" cy="9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" descr="C:\Users\jf268.CORNELL\Desktop\imgres.jpg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308" y="4226053"/>
            <a:ext cx="1127040" cy="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C:\Users\jf268.CORNELL\Desktop\imgres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417" y="5037535"/>
            <a:ext cx="1136678" cy="8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7" descr="C:\Users\jf268.CORNELL\Desktop\imgres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0" y="5376282"/>
            <a:ext cx="1241178" cy="6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8" descr="C:\Users\jf268.CORNELL\Desktop\imgres.png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983" y="5110846"/>
            <a:ext cx="1217741" cy="52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9" descr="C:\Users\jf268.CORNELL\Desktop\imgres.jpg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998" y="2716548"/>
            <a:ext cx="858379" cy="80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C:\Users\jf268.CORNELL\Desktop\imgres.pn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9377" y="5688540"/>
            <a:ext cx="1033862" cy="115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C:\Users\jf268.CORNELL\Desktop\imgres.jpg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573" y="5070245"/>
            <a:ext cx="1707580" cy="4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C:\Users\jf268.CORNELL\Desktop\imgres.png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9280" y="5854004"/>
            <a:ext cx="607148" cy="8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6" descr="C:\Users\jf268.CORNELL\Desktop\images.jpg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60" y="3245243"/>
            <a:ext cx="1600237" cy="11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4" descr="C:\Users\jf268.CORNELL\Desktop\imgres.jpg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817" y="5028825"/>
            <a:ext cx="1493148" cy="9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5" descr="C:\Users\jf268.CORNELL\Desktop\images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49" y="1499824"/>
            <a:ext cx="1828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7" descr="C:\Users\jf268.CORNELL\Desktop\images.jpg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730" y="5720393"/>
            <a:ext cx="1316375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78272-6F61-E347-B60A-F8B0739E34D9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14" y="3050670"/>
            <a:ext cx="1590184" cy="5088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C493D5-A6CF-654A-A0B3-C83224860666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60" y="6387846"/>
            <a:ext cx="1529348" cy="43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70" y="656405"/>
            <a:ext cx="8943951" cy="476795"/>
          </a:xfrm>
        </p:spPr>
        <p:txBody>
          <a:bodyPr>
            <a:normAutofit/>
          </a:bodyPr>
          <a:lstStyle/>
          <a:p>
            <a:r>
              <a:rPr lang="en-US" sz="2200" dirty="0"/>
              <a:t>External Usage in Shared Facilities (2011-17)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16AE32-4B3D-A840-983B-11D1E6A8D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58" y="1206435"/>
            <a:ext cx="8032376" cy="5242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00491-198E-8046-B14A-EF69FC348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9" y="1215736"/>
            <a:ext cx="8020678" cy="52347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6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5"/>
          <p:cNvSpPr txBox="1">
            <a:spLocks/>
          </p:cNvSpPr>
          <p:nvPr/>
        </p:nvSpPr>
        <p:spPr>
          <a:xfrm>
            <a:off x="457200" y="771525"/>
            <a:ext cx="8229600" cy="4572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Trebuchet MS" charset="0"/>
                <a:cs typeface="Gill Sans" charset="0"/>
              </a:rPr>
              <a:t>Alignment with Industry Needs</a:t>
            </a:r>
          </a:p>
        </p:txBody>
      </p:sp>
      <p:pic>
        <p:nvPicPr>
          <p:cNvPr id="12" name="Picture 11" descr="Packa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186" y="4287882"/>
            <a:ext cx="2841481" cy="2365833"/>
          </a:xfrm>
          <a:prstGeom prst="rect">
            <a:avLst/>
          </a:prstGeom>
        </p:spPr>
      </p:pic>
      <p:pic>
        <p:nvPicPr>
          <p:cNvPr id="13" name="Picture 2" descr="Z:\03-Industrial-Outreach\05-Images\sm biz logos and images\cerio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99" y="1396276"/>
            <a:ext cx="2949575" cy="6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L:\Research\NION\Data\100430 Cerion CEO41B\SI08\08_CerionCEO41B_1024_40nm_16us_SI_80x49_20ms_ADF_scaled_resize5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111" y="1482693"/>
            <a:ext cx="1846632" cy="113106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543889" y="1441876"/>
            <a:ext cx="1848833" cy="2343786"/>
            <a:chOff x="2856313" y="3133261"/>
            <a:chExt cx="1848833" cy="2343786"/>
          </a:xfrm>
        </p:grpSpPr>
        <p:pic>
          <p:nvPicPr>
            <p:cNvPr id="16" name="Picture 15" descr="Ce-scale5.tif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8515" y="4345985"/>
              <a:ext cx="1846631" cy="1131062"/>
            </a:xfrm>
            <a:prstGeom prst="rect">
              <a:avLst/>
            </a:prstGeom>
          </p:spPr>
        </p:pic>
        <p:pic>
          <p:nvPicPr>
            <p:cNvPr id="17" name="Picture 16" descr="Fe-scale5.tif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6313" y="3172432"/>
              <a:ext cx="1846631" cy="113106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19500" y="4328587"/>
              <a:ext cx="382683" cy="3185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3201" y="3133261"/>
              <a:ext cx="368982" cy="3185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34680" y="2637202"/>
            <a:ext cx="2415012" cy="1568847"/>
            <a:chOff x="747104" y="4328587"/>
            <a:chExt cx="2415012" cy="1568847"/>
          </a:xfrm>
        </p:grpSpPr>
        <p:pic>
          <p:nvPicPr>
            <p:cNvPr id="15" name="Picture 14" descr="Ce and Fe-scale5.tif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75" y="4343604"/>
              <a:ext cx="1846631" cy="113106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84168" y="4328587"/>
              <a:ext cx="383046" cy="54155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C00000"/>
                  </a:solidFill>
                </a:rPr>
                <a:t>Ce</a:t>
              </a:r>
              <a:endParaRPr lang="en-US" sz="1400" b="1" dirty="0">
                <a:solidFill>
                  <a:srgbClr val="C00000"/>
                </a:solidFill>
              </a:endParaRPr>
            </a:p>
            <a:p>
              <a:r>
                <a:rPr lang="en-US" sz="1400" b="1" dirty="0">
                  <a:solidFill>
                    <a:srgbClr val="00AE00"/>
                  </a:solidFill>
                </a:rPr>
                <a:t>Fe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1646424" y="5083423"/>
              <a:ext cx="308186" cy="561182"/>
            </a:xfrm>
            <a:prstGeom prst="straightConnector1">
              <a:avLst/>
            </a:prstGeom>
            <a:ln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47104" y="5558880"/>
              <a:ext cx="24150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rebuchet MS" panose="020B0603020202020204" pitchFamily="34" charset="0"/>
                  <a:cs typeface="Arial"/>
                </a:rPr>
                <a:t>Fe-rich shell around Ce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0076" y="2048223"/>
            <a:ext cx="281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cs typeface="Arial"/>
              </a:rPr>
              <a:t>Produced cerium-based nanoparticles for better diesel combustion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  <a:cs typeface="Arial"/>
              </a:rPr>
              <a:t>Needed to map composition of Ce-Fe nanoparticles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CC79D9-6E83-EF4B-847B-002D668A7851}"/>
              </a:ext>
            </a:extLst>
          </p:cNvPr>
          <p:cNvSpPr txBox="1"/>
          <p:nvPr/>
        </p:nvSpPr>
        <p:spPr>
          <a:xfrm>
            <a:off x="2509853" y="6195722"/>
            <a:ext cx="282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rebuchet MS" panose="020B0603020202020204" pitchFamily="34" charset="0"/>
              </a:rPr>
              <a:t>Nion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UltraSTEM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600" dirty="0">
                <a:latin typeface="Trebuchet MS" panose="020B0603020202020204" pitchFamily="34" charset="0"/>
              </a:rPr>
              <a:t>1999 NSF development MRI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2AE2F9-DE57-7B48-B0F9-77026C92D6B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184" y="2822173"/>
            <a:ext cx="1213628" cy="3291716"/>
          </a:xfrm>
          <a:prstGeom prst="rect">
            <a:avLst/>
          </a:prstGeom>
          <a:effectLst>
            <a:outerShdw blurRad="165100" dist="76200" dir="7680000">
              <a:srgbClr val="000000">
                <a:alpha val="6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4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05B3-7CF5-A746-A140-85062B21D5CC}"/>
              </a:ext>
            </a:extLst>
          </p:cNvPr>
          <p:cNvSpPr txBox="1">
            <a:spLocks/>
          </p:cNvSpPr>
          <p:nvPr/>
        </p:nvSpPr>
        <p:spPr>
          <a:xfrm>
            <a:off x="101370" y="656405"/>
            <a:ext cx="8943951" cy="4767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200" dirty="0"/>
              <a:t>Electron Microscope Pixel Array Detector (EMPAD)/FEI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A3527-A2E4-6440-B67C-492899ADD6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65" y="1412733"/>
            <a:ext cx="4848412" cy="2191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77BC98-C76B-6E44-8A79-99E00F9C0B3C}"/>
              </a:ext>
            </a:extLst>
          </p:cNvPr>
          <p:cNvSpPr txBox="1"/>
          <p:nvPr/>
        </p:nvSpPr>
        <p:spPr>
          <a:xfrm>
            <a:off x="101370" y="4606418"/>
            <a:ext cx="894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100 times the speed </a:t>
            </a:r>
            <a:r>
              <a:rPr lang="en-US" sz="2000" i="1" dirty="0"/>
              <a:t>vs. </a:t>
            </a:r>
            <a:r>
              <a:rPr lang="en-US" sz="2000" dirty="0"/>
              <a:t>conventional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1000 times the dynamic range – 1 to 1,000,000 electrons counted each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Effectively triples STEM imaging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TB of data, can extract atom-scale strains, tilts, rotations, polarity, electric/magnetic fields.</a:t>
            </a:r>
          </a:p>
          <a:p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0138E0-A5E6-AD44-91DB-27B924FBF780}"/>
              </a:ext>
            </a:extLst>
          </p:cNvPr>
          <p:cNvGrpSpPr/>
          <p:nvPr/>
        </p:nvGrpSpPr>
        <p:grpSpPr>
          <a:xfrm>
            <a:off x="5486400" y="1008029"/>
            <a:ext cx="4672148" cy="3536687"/>
            <a:chOff x="5284695" y="788289"/>
            <a:chExt cx="4844356" cy="38815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452A6B-40B6-DB43-BA8E-E19B2DAFF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4695" y="788289"/>
              <a:ext cx="4844356" cy="28155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5AE9AF-5FE6-CB4B-8C93-CE136440C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3592" y="3259190"/>
              <a:ext cx="3751729" cy="47650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3395A1-DDFB-C347-BF4F-913E614DDECA}"/>
                </a:ext>
              </a:extLst>
            </p:cNvPr>
            <p:cNvSpPr txBox="1"/>
            <p:nvPr/>
          </p:nvSpPr>
          <p:spPr>
            <a:xfrm>
              <a:off x="5293592" y="3746557"/>
              <a:ext cx="34649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Lattice constant mapping with </a:t>
              </a:r>
              <a:r>
                <a:rPr lang="en-US" dirty="0" err="1"/>
                <a:t>picometer</a:t>
              </a:r>
              <a:r>
                <a:rPr lang="en-US" dirty="0"/>
                <a:t> precision, of epitaxial WS</a:t>
              </a:r>
              <a:r>
                <a:rPr lang="en-US" baseline="-25000" dirty="0"/>
                <a:t>2</a:t>
              </a:r>
              <a:r>
                <a:rPr lang="en-US" dirty="0"/>
                <a:t>/WSe</a:t>
              </a:r>
              <a:r>
                <a:rPr lang="en-US" baseline="-25000" dirty="0"/>
                <a:t>2</a:t>
              </a:r>
              <a:r>
                <a:rPr lang="en-US" dirty="0"/>
                <a:t> lateral heterojunctions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2E81414-4462-EF46-A904-90C370744AFD}"/>
              </a:ext>
            </a:extLst>
          </p:cNvPr>
          <p:cNvSpPr txBox="1"/>
          <p:nvPr/>
        </p:nvSpPr>
        <p:spPr>
          <a:xfrm>
            <a:off x="563888" y="3735696"/>
            <a:ext cx="4729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STEM detector design captures angular distribution of all transmitted electrons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7ABD8-53FE-4240-BA14-7EA0623463D7}"/>
              </a:ext>
            </a:extLst>
          </p:cNvPr>
          <p:cNvSpPr txBox="1"/>
          <p:nvPr/>
        </p:nvSpPr>
        <p:spPr>
          <a:xfrm>
            <a:off x="4864422" y="6421247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Microsc</a:t>
            </a:r>
            <a:r>
              <a:rPr lang="en-US" i="1" dirty="0"/>
              <a:t>. </a:t>
            </a:r>
            <a:r>
              <a:rPr lang="en-US" i="1" dirty="0" err="1"/>
              <a:t>Microanal</a:t>
            </a:r>
            <a:r>
              <a:rPr lang="en-US" i="1" dirty="0"/>
              <a:t>. </a:t>
            </a:r>
            <a:r>
              <a:rPr lang="en-US" b="1" dirty="0"/>
              <a:t>23</a:t>
            </a:r>
            <a:r>
              <a:rPr lang="en-US" dirty="0"/>
              <a:t> (2017), p. 1712-13</a:t>
            </a:r>
          </a:p>
        </p:txBody>
      </p:sp>
    </p:spTree>
    <p:extLst>
      <p:ext uri="{BB962C8B-B14F-4D97-AF65-F5344CB8AC3E}">
        <p14:creationId xmlns:p14="http://schemas.microsoft.com/office/powerpoint/2010/main" val="21712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405B3-7CF5-A746-A140-85062B21D5CC}"/>
              </a:ext>
            </a:extLst>
          </p:cNvPr>
          <p:cNvSpPr txBox="1">
            <a:spLocks/>
          </p:cNvSpPr>
          <p:nvPr/>
        </p:nvSpPr>
        <p:spPr>
          <a:xfrm>
            <a:off x="101370" y="656405"/>
            <a:ext cx="8943951" cy="4767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 kern="1200">
                <a:solidFill>
                  <a:schemeClr val="tx1"/>
                </a:solidFill>
                <a:latin typeface="Trebuchet MS"/>
                <a:ea typeface="ＭＳ Ｐゴシック" charset="0"/>
                <a:cs typeface="Trebuchet M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  <a:cs typeface="Trebuchet MS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en-US" sz="2400" dirty="0"/>
              <a:t>Alignment with Industry Needs – cont’d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8F9C1-0008-5843-828E-3B2DBA8BF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08" y="1311355"/>
            <a:ext cx="2029670" cy="3635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6855BB-F003-3B43-9687-1462FACDC6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428" y="1427245"/>
            <a:ext cx="2857500" cy="2349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55A2AD-D51F-2442-B3C1-A91A7CD7AF2A}"/>
              </a:ext>
            </a:extLst>
          </p:cNvPr>
          <p:cNvSpPr txBox="1"/>
          <p:nvPr/>
        </p:nvSpPr>
        <p:spPr>
          <a:xfrm>
            <a:off x="296888" y="1755355"/>
            <a:ext cx="5144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Blue-Laser Scanning Confocal </a:t>
            </a:r>
            <a:r>
              <a:rPr lang="en-US" sz="2000" dirty="0" err="1"/>
              <a:t>Profilometer</a:t>
            </a:r>
            <a:r>
              <a:rPr lang="en-US" sz="2000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nm vertical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nm X/Y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Non-contact, high angle of detection, works for a wide range of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Semi-transparent film thickness measurements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DEAFDE-16CB-AD4D-99D4-E3B4CF2C4235}"/>
              </a:ext>
            </a:extLst>
          </p:cNvPr>
          <p:cNvGrpSpPr/>
          <p:nvPr/>
        </p:nvGrpSpPr>
        <p:grpSpPr>
          <a:xfrm>
            <a:off x="101370" y="5249965"/>
            <a:ext cx="7500700" cy="1418800"/>
            <a:chOff x="101370" y="5033275"/>
            <a:chExt cx="7500700" cy="141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3AE808-EE4A-3242-A0A9-BF6F8CC69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43" y="5473992"/>
              <a:ext cx="1409700" cy="2921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C12322-E4B1-694D-9340-46D65511B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8079" y="5556542"/>
              <a:ext cx="1270000" cy="4191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7B279D-4DAD-D54F-9051-27B54A476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1017" y="5798515"/>
              <a:ext cx="1508215" cy="6535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1557A2-0412-0A48-863B-502DD8E39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2674" y="5973553"/>
              <a:ext cx="1790065" cy="4347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87E638-C11E-E847-80FD-0A9AF3E1F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333" y="5718518"/>
              <a:ext cx="964737" cy="40317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504072-1CEB-364A-9B8F-1EB4DE0EE32C}"/>
                </a:ext>
              </a:extLst>
            </p:cNvPr>
            <p:cNvSpPr txBox="1"/>
            <p:nvPr/>
          </p:nvSpPr>
          <p:spPr>
            <a:xfrm>
              <a:off x="101370" y="5033275"/>
              <a:ext cx="1424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in 2018: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8418CF-7593-F546-91CC-DA0BB9EDFC60}"/>
              </a:ext>
            </a:extLst>
          </p:cNvPr>
          <p:cNvSpPr/>
          <p:nvPr/>
        </p:nvSpPr>
        <p:spPr>
          <a:xfrm>
            <a:off x="1443922" y="4064820"/>
            <a:ext cx="3828963" cy="118514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Many referrals from Keyence for: Analysis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Instrument evaluation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A5981B-528D-B845-9417-A5FA42591F4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369" y="2915951"/>
            <a:ext cx="3052739" cy="22718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136B9F-0708-9544-BE76-F31A79C9B885}"/>
              </a:ext>
            </a:extLst>
          </p:cNvPr>
          <p:cNvSpPr txBox="1"/>
          <p:nvPr/>
        </p:nvSpPr>
        <p:spPr>
          <a:xfrm>
            <a:off x="7919108" y="3718960"/>
            <a:ext cx="96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Keyence</a:t>
            </a:r>
          </a:p>
          <a:p>
            <a:r>
              <a:rPr lang="en-US" dirty="0"/>
              <a:t>VK-X250</a:t>
            </a:r>
          </a:p>
        </p:txBody>
      </p:sp>
    </p:spTree>
    <p:extLst>
      <p:ext uri="{BB962C8B-B14F-4D97-AF65-F5344CB8AC3E}">
        <p14:creationId xmlns:p14="http://schemas.microsoft.com/office/powerpoint/2010/main" val="33335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CMR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0CAE"/>
      </a:accent1>
      <a:accent2>
        <a:srgbClr val="9D161D"/>
      </a:accent2>
      <a:accent3>
        <a:srgbClr val="F9FF07"/>
      </a:accent3>
      <a:accent4>
        <a:srgbClr val="646464"/>
      </a:accent4>
      <a:accent5>
        <a:srgbClr val="646464"/>
      </a:accent5>
      <a:accent6>
        <a:srgbClr val="646464"/>
      </a:accent6>
      <a:hlink>
        <a:srgbClr val="110CAE"/>
      </a:hlink>
      <a:folHlink>
        <a:srgbClr val="9D16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CCMR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0CAE"/>
      </a:accent1>
      <a:accent2>
        <a:srgbClr val="9D161D"/>
      </a:accent2>
      <a:accent3>
        <a:srgbClr val="F9FF07"/>
      </a:accent3>
      <a:accent4>
        <a:srgbClr val="646464"/>
      </a:accent4>
      <a:accent5>
        <a:srgbClr val="646464"/>
      </a:accent5>
      <a:accent6>
        <a:srgbClr val="646464"/>
      </a:accent6>
      <a:hlink>
        <a:srgbClr val="110CAE"/>
      </a:hlink>
      <a:folHlink>
        <a:srgbClr val="9D16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Default Theme">
  <a:themeElements>
    <a:clrScheme name="CCMR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0CAE"/>
      </a:accent1>
      <a:accent2>
        <a:srgbClr val="9D161D"/>
      </a:accent2>
      <a:accent3>
        <a:srgbClr val="F9FF07"/>
      </a:accent3>
      <a:accent4>
        <a:srgbClr val="646464"/>
      </a:accent4>
      <a:accent5>
        <a:srgbClr val="646464"/>
      </a:accent5>
      <a:accent6>
        <a:srgbClr val="646464"/>
      </a:accent6>
      <a:hlink>
        <a:srgbClr val="110CAE"/>
      </a:hlink>
      <a:folHlink>
        <a:srgbClr val="9D161D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CCMR Template.pot</Template>
  <TotalTime>13922</TotalTime>
  <Words>734</Words>
  <Application>Microsoft Macintosh PowerPoint</Application>
  <PresentationFormat>On-screen Show (4:3)</PresentationFormat>
  <Paragraphs>156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Gill Sans</vt:lpstr>
      <vt:lpstr>Symbol</vt:lpstr>
      <vt:lpstr>Trebuchet MS</vt:lpstr>
      <vt:lpstr>Wingdings</vt:lpstr>
      <vt:lpstr>1_Office Theme</vt:lpstr>
      <vt:lpstr>Default Theme</vt:lpstr>
      <vt:lpstr>3_Default Theme</vt:lpstr>
      <vt:lpstr>PowerPoint Presentation</vt:lpstr>
      <vt:lpstr>Interacting with Industry</vt:lpstr>
      <vt:lpstr>PowerPoint Presentation</vt:lpstr>
      <vt:lpstr>Industry User Metrics</vt:lpstr>
      <vt:lpstr>PowerPoint Presentation</vt:lpstr>
      <vt:lpstr>External Usage in Shared Facilities (2011-17)</vt:lpstr>
      <vt:lpstr>PowerPoint Presentation</vt:lpstr>
      <vt:lpstr>PowerPoint Presentation</vt:lpstr>
      <vt:lpstr>PowerPoint Presentation</vt:lpstr>
      <vt:lpstr>PowerPoint Presentation</vt:lpstr>
      <vt:lpstr>Typical Questions &amp; Best Practices</vt:lpstr>
      <vt:lpstr>Advertising the Facilities — cont’d</vt:lpstr>
      <vt:lpstr>PowerPoint Presentation</vt:lpstr>
      <vt:lpstr>Industrial Partnerships Program</vt:lpstr>
      <vt:lpstr>Intellectual Property</vt:lpstr>
      <vt:lpstr>Our Challenges</vt:lpstr>
    </vt:vector>
  </TitlesOfParts>
  <Company>Cornell University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Hines</dc:creator>
  <cp:lastModifiedBy>Divya Abhat</cp:lastModifiedBy>
  <cp:revision>203</cp:revision>
  <cp:lastPrinted>2011-05-26T14:24:27Z</cp:lastPrinted>
  <dcterms:created xsi:type="dcterms:W3CDTF">2011-05-03T19:06:19Z</dcterms:created>
  <dcterms:modified xsi:type="dcterms:W3CDTF">2018-04-23T15:35:18Z</dcterms:modified>
</cp:coreProperties>
</file>